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5CB"/>
          </a:solidFill>
        </a:fill>
      </a:tcStyle>
    </a:wholeTbl>
    <a:band2H>
      <a:tcTxStyle b="def" i="def"/>
      <a:tcStyle>
        <a:tcBdr/>
        <a:fill>
          <a:solidFill>
            <a:srgbClr val="F0F3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5CB"/>
          </a:solidFill>
        </a:fill>
      </a:tcStyle>
    </a:wholeTbl>
    <a:band2H>
      <a:tcTxStyle b="def" i="def"/>
      <a:tcStyle>
        <a:tcBdr/>
        <a:fill>
          <a:solidFill>
            <a:srgbClr val="F0F3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ECA"/>
          </a:solidFill>
        </a:fill>
      </a:tcStyle>
    </a:wholeTbl>
    <a:band2H>
      <a:tcTxStyle b="def" i="def"/>
      <a:tcStyle>
        <a:tcBdr/>
        <a:fill>
          <a:solidFill>
            <a:srgbClr val="FFEF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7D8"/>
          </a:solidFill>
        </a:fill>
      </a:tcStyle>
    </a:wholeTbl>
    <a:band2H>
      <a:tcTxStyle b="def" i="def"/>
      <a:tcStyle>
        <a:tcBdr/>
        <a:fill>
          <a:solidFill>
            <a:srgbClr val="ECEC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;p2"/>
          <p:cNvSpPr/>
          <p:nvPr/>
        </p:nvSpPr>
        <p:spPr>
          <a:xfrm>
            <a:off x="231138" y="243839"/>
            <a:ext cx="11724644" cy="637794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1109980" y="882375"/>
            <a:ext cx="9966960" cy="292608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5000"/>
              </a:lnSpc>
              <a:defRPr sz="72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1709528" y="3869633"/>
            <a:ext cx="8767863" cy="1388167"/>
          </a:xfrm>
          <a:prstGeom prst="rect">
            <a:avLst/>
          </a:prstGeom>
        </p:spPr>
        <p:txBody>
          <a:bodyPr/>
          <a:lstStyle>
            <a:lvl1pPr marL="223519" indent="-106679" algn="ctr">
              <a:buClrTx/>
              <a:buSzTx/>
              <a:buFontTx/>
              <a:buNone/>
            </a:lvl1pPr>
            <a:lvl2pPr marL="223519" indent="116839" algn="ctr">
              <a:buClrTx/>
              <a:buSzTx/>
              <a:buFontTx/>
              <a:buNone/>
            </a:lvl2pPr>
            <a:lvl3pPr marL="223519" indent="116839" algn="ctr">
              <a:buClrTx/>
              <a:buSzTx/>
              <a:buFontTx/>
              <a:buNone/>
            </a:lvl3pPr>
            <a:lvl4pPr marL="223519" indent="116839" algn="ctr">
              <a:buClrTx/>
              <a:buSzTx/>
              <a:buFontTx/>
              <a:buNone/>
            </a:lvl4pPr>
            <a:lvl5pPr marL="223519" indent="116839" algn="ctr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Google Shape;19;p2"/>
          <p:cNvSpPr/>
          <p:nvPr/>
        </p:nvSpPr>
        <p:spPr>
          <a:xfrm>
            <a:off x="1978659" y="3733800"/>
            <a:ext cx="8229603" cy="0"/>
          </a:xfrm>
          <a:prstGeom prst="line">
            <a:avLst/>
          </a:prstGeom>
          <a:ln w="100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Text"/>
          <p:cNvSpPr txBox="1"/>
          <p:nvPr>
            <p:ph type="title"/>
          </p:nvPr>
        </p:nvSpPr>
        <p:spPr>
          <a:xfrm>
            <a:off x="1143000" y="1097280"/>
            <a:ext cx="3931921" cy="1737362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98" name="Body Level One…"/>
          <p:cNvSpPr txBox="1"/>
          <p:nvPr>
            <p:ph type="body" sz="half" idx="1"/>
          </p:nvPr>
        </p:nvSpPr>
        <p:spPr>
          <a:xfrm>
            <a:off x="5852159" y="1097280"/>
            <a:ext cx="5212080" cy="4663441"/>
          </a:xfrm>
          <a:prstGeom prst="rect">
            <a:avLst/>
          </a:prstGeom>
        </p:spPr>
        <p:txBody>
          <a:bodyPr/>
          <a:lstStyle>
            <a:lvl1pPr indent="-391158">
              <a:buSzPts val="3200"/>
              <a:defRPr sz="3200"/>
            </a:lvl1pPr>
            <a:lvl2pPr marL="967376" indent="-423817">
              <a:buSzPts val="3200"/>
              <a:defRPr sz="3200"/>
            </a:lvl2pPr>
            <a:lvl3pPr marL="1488438" indent="-467358">
              <a:buSzPts val="3200"/>
              <a:defRPr sz="3200"/>
            </a:lvl3pPr>
            <a:lvl4pPr marL="2026920" indent="-528319">
              <a:buSzPts val="3200"/>
              <a:defRPr sz="3200"/>
            </a:lvl4pPr>
            <a:lvl5pPr marL="2484120" indent="-528320">
              <a:buSzPts val="3200"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Google Shape;74;p11"/>
          <p:cNvSpPr txBox="1"/>
          <p:nvPr>
            <p:ph type="body" sz="quarter" idx="21"/>
          </p:nvPr>
        </p:nvSpPr>
        <p:spPr>
          <a:xfrm>
            <a:off x="1142999" y="2834638"/>
            <a:ext cx="3931923" cy="3017523"/>
          </a:xfrm>
          <a:prstGeom prst="rect">
            <a:avLst/>
          </a:prstGeom>
        </p:spPr>
        <p:txBody>
          <a:bodyPr/>
          <a:lstStyle/>
          <a:p>
            <a:pPr indent="-340358"/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/>
          <p:nvPr>
            <p:ph type="title"/>
          </p:nvPr>
        </p:nvSpPr>
        <p:spPr>
          <a:xfrm>
            <a:off x="1143000" y="1097280"/>
            <a:ext cx="3931921" cy="1737362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08" name="Google Shape;80;p12"/>
          <p:cNvSpPr/>
          <p:nvPr>
            <p:ph type="pic" sz="half" idx="21"/>
          </p:nvPr>
        </p:nvSpPr>
        <p:spPr>
          <a:xfrm>
            <a:off x="5413247" y="1069847"/>
            <a:ext cx="6099050" cy="48006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9" name="Body Level One…"/>
          <p:cNvSpPr txBox="1"/>
          <p:nvPr>
            <p:ph type="body" sz="quarter" idx="1"/>
          </p:nvPr>
        </p:nvSpPr>
        <p:spPr>
          <a:xfrm>
            <a:off x="1143000" y="2834638"/>
            <a:ext cx="3931921" cy="2880362"/>
          </a:xfrm>
          <a:prstGeom prst="rect">
            <a:avLst/>
          </a:prstGeom>
        </p:spPr>
        <p:txBody>
          <a:bodyPr/>
          <a:lstStyle>
            <a:lvl1pPr marL="0" indent="228600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sz="1700"/>
            </a:lvl1pPr>
            <a:lvl2pPr marL="0" indent="228600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sz="1700"/>
            </a:lvl2pPr>
            <a:lvl3pPr marL="0" indent="228600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sz="1700"/>
            </a:lvl3pPr>
            <a:lvl4pPr marL="0" indent="228600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sz="1700"/>
            </a:lvl4pPr>
            <a:lvl5pPr marL="0" indent="228600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sz="1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xfrm rot="5400000">
            <a:off x="4060135" y="-859736"/>
            <a:ext cx="4038602" cy="987287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 rot="5400000">
            <a:off x="7181850" y="2305050"/>
            <a:ext cx="5410200" cy="2324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 rot="5400000">
            <a:off x="2152650" y="-247650"/>
            <a:ext cx="5410200" cy="74295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_AND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xfrm>
            <a:off x="1106424" y="1173574"/>
            <a:ext cx="9966960" cy="292608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5000"/>
              </a:lnSpc>
              <a:defRPr sz="7200"/>
            </a:lvl1pPr>
          </a:lstStyle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sz="quarter" idx="1"/>
          </p:nvPr>
        </p:nvSpPr>
        <p:spPr>
          <a:xfrm>
            <a:off x="1709927" y="4154520"/>
            <a:ext cx="8769098" cy="1363808"/>
          </a:xfrm>
          <a:prstGeom prst="rect">
            <a:avLst/>
          </a:prstGeom>
        </p:spPr>
        <p:txBody>
          <a:bodyPr/>
          <a:lstStyle>
            <a:lvl1pPr marL="0" indent="228600" algn="ctr">
              <a:buClrTx/>
              <a:buSzTx/>
              <a:buFontTx/>
              <a:buNone/>
            </a:lvl1pPr>
            <a:lvl2pPr marL="0" indent="228600" algn="ctr">
              <a:buClrTx/>
              <a:buSzTx/>
              <a:buFontTx/>
              <a:buNone/>
            </a:lvl2pPr>
            <a:lvl3pPr marL="0" indent="228600" algn="ctr">
              <a:buClrTx/>
              <a:buSzTx/>
              <a:buFontTx/>
              <a:buNone/>
            </a:lvl3pPr>
            <a:lvl4pPr marL="0" indent="228600" algn="ctr">
              <a:buClrTx/>
              <a:buSzTx/>
              <a:buFontTx/>
              <a:buNone/>
            </a:lvl4pPr>
            <a:lvl5pPr marL="0" indent="228600" algn="ctr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Google Shape;45;p6"/>
          <p:cNvSpPr/>
          <p:nvPr/>
        </p:nvSpPr>
        <p:spPr>
          <a:xfrm>
            <a:off x="1981199" y="4020408"/>
            <a:ext cx="8229603" cy="2"/>
          </a:xfrm>
          <a:prstGeom prst="line">
            <a:avLst/>
          </a:prstGeom>
          <a:ln w="100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sz="half" idx="1"/>
          </p:nvPr>
        </p:nvSpPr>
        <p:spPr>
          <a:xfrm>
            <a:off x="1143000" y="2057399"/>
            <a:ext cx="4754880" cy="4023360"/>
          </a:xfrm>
          <a:prstGeom prst="rect">
            <a:avLst/>
          </a:prstGeom>
        </p:spPr>
        <p:txBody>
          <a:bodyPr/>
          <a:lstStyle>
            <a:lvl1pPr indent="-340358"/>
            <a:lvl2pPr marL="947419" indent="-363219"/>
            <a:lvl4pPr marL="1945003" indent="-426084"/>
            <a:lvl5pPr marL="2402203" indent="-426083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Google Shape;49;p7"/>
          <p:cNvSpPr txBox="1"/>
          <p:nvPr>
            <p:ph type="body" sz="half" idx="21"/>
          </p:nvPr>
        </p:nvSpPr>
        <p:spPr>
          <a:xfrm>
            <a:off x="6267612" y="2057399"/>
            <a:ext cx="4754880" cy="4023362"/>
          </a:xfrm>
          <a:prstGeom prst="rect">
            <a:avLst/>
          </a:prstGeom>
        </p:spPr>
        <p:txBody>
          <a:bodyPr/>
          <a:lstStyle/>
          <a:p>
            <a:pPr indent="-340358"/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sz="quarter" idx="1"/>
          </p:nvPr>
        </p:nvSpPr>
        <p:spPr>
          <a:xfrm>
            <a:off x="1143000" y="2001510"/>
            <a:ext cx="4754880" cy="777241"/>
          </a:xfrm>
          <a:prstGeom prst="rect">
            <a:avLst/>
          </a:prstGeom>
        </p:spPr>
        <p:txBody>
          <a:bodyPr anchor="ctr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2286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2286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2286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Google Shape;56;p8"/>
          <p:cNvSpPr txBox="1"/>
          <p:nvPr>
            <p:ph type="body" sz="quarter" idx="21"/>
          </p:nvPr>
        </p:nvSpPr>
        <p:spPr>
          <a:xfrm>
            <a:off x="1143000" y="2721481"/>
            <a:ext cx="4754880" cy="3383282"/>
          </a:xfrm>
          <a:prstGeom prst="rect">
            <a:avLst/>
          </a:prstGeom>
        </p:spPr>
        <p:txBody>
          <a:bodyPr/>
          <a:lstStyle/>
          <a:p>
            <a:pPr indent="-340358"/>
          </a:p>
        </p:txBody>
      </p:sp>
      <p:sp>
        <p:nvSpPr>
          <p:cNvPr id="73" name="Google Shape;57;p8"/>
          <p:cNvSpPr txBox="1"/>
          <p:nvPr>
            <p:ph type="body" sz="quarter" idx="22"/>
          </p:nvPr>
        </p:nvSpPr>
        <p:spPr>
          <a:xfrm>
            <a:off x="6269173" y="1999032"/>
            <a:ext cx="4754882" cy="777242"/>
          </a:xfrm>
          <a:prstGeom prst="rect">
            <a:avLst/>
          </a:prstGeom>
        </p:spPr>
        <p:txBody>
          <a:bodyPr anchor="ctr"/>
          <a:lstStyle/>
          <a:p>
            <a:pPr indent="-340358"/>
          </a:p>
        </p:txBody>
      </p:sp>
      <p:sp>
        <p:nvSpPr>
          <p:cNvPr id="74" name="Google Shape;58;p8"/>
          <p:cNvSpPr txBox="1"/>
          <p:nvPr>
            <p:ph type="body" sz="quarter" idx="23"/>
          </p:nvPr>
        </p:nvSpPr>
        <p:spPr>
          <a:xfrm>
            <a:off x="6269173" y="2719322"/>
            <a:ext cx="4754882" cy="3383280"/>
          </a:xfrm>
          <a:prstGeom prst="rect">
            <a:avLst/>
          </a:prstGeom>
        </p:spPr>
        <p:txBody>
          <a:bodyPr/>
          <a:lstStyle/>
          <a:p>
            <a:pPr indent="-340358"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/>
          <p:cNvSpPr/>
          <p:nvPr/>
        </p:nvSpPr>
        <p:spPr>
          <a:xfrm>
            <a:off x="231138" y="243839"/>
            <a:ext cx="11724644" cy="637794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143000" y="609600"/>
            <a:ext cx="9875520" cy="1356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1143000" y="2057400"/>
            <a:ext cx="9872872" cy="403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0779248" y="6271791"/>
            <a:ext cx="256499" cy="269199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9pPr>
    </p:titleStyle>
    <p:bodyStyle>
      <a:lvl1pPr marL="457200" marR="0" indent="-320040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ts val="2200"/>
        <a:buFont typeface="Gill Sans Light"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1pPr>
      <a:lvl2pPr marL="946402" marR="0" indent="-352042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ts val="2200"/>
        <a:buFont typeface="Gill Sans Light"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2pPr>
      <a:lvl3pPr marL="1442719" marR="0" indent="-391158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ts val="2200"/>
        <a:buFont typeface="Gill Sans Light"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3pPr>
      <a:lvl4pPr marL="1948813" marR="0" indent="-440052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ts val="2200"/>
        <a:buFont typeface="Gill Sans Light"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4pPr>
      <a:lvl5pPr marL="2406013" marR="0" indent="-440052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ts val="2200"/>
        <a:buFont typeface="Gill Sans Light"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5pPr>
      <a:lvl6pPr marL="2859403" marR="0" indent="-426083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ts val="2200"/>
        <a:buFont typeface="Gill Sans Light"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6pPr>
      <a:lvl7pPr marL="3316604" marR="0" indent="-426082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ts val="2200"/>
        <a:buFont typeface="Gill Sans Light"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7pPr>
      <a:lvl8pPr marL="3773804" marR="0" indent="-426082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ts val="2200"/>
        <a:buFont typeface="Gill Sans Light"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8pPr>
      <a:lvl9pPr marL="4231004" marR="0" indent="-426082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ts val="2200"/>
        <a:buFont typeface="Gill Sans Light"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3" Type="http://schemas.openxmlformats.org/officeDocument/2006/relationships/hyperlink" Target="https://github.com/SunnyRuhil/Kubernetes-Isuues-Prediction/blob/main/models/shap_values.npy" TargetMode="External"/><Relationship Id="rId4" Type="http://schemas.openxmlformats.org/officeDocument/2006/relationships/hyperlink" Target="http://www.apple.com/uk" TargetMode="External"/><Relationship Id="rId5" Type="http://schemas.openxmlformats.org/officeDocument/2006/relationships/hyperlink" Target="https://github.com/SunnyRuhil/Kubernetes-Isuues-Prediction/blob/main/models/xgboost.pkl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rive.google.com/file/d/1p6s4HNiz1fBpps0p-BKwnLuvjDXE75J6/view?usp=sharing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01;p15"/>
          <p:cNvSpPr txBox="1"/>
          <p:nvPr>
            <p:ph type="ctrTitle"/>
          </p:nvPr>
        </p:nvSpPr>
        <p:spPr>
          <a:xfrm>
            <a:off x="1109980" y="882374"/>
            <a:ext cx="9966960" cy="2926084"/>
          </a:xfrm>
          <a:prstGeom prst="rect">
            <a:avLst/>
          </a:prstGeom>
        </p:spPr>
        <p:txBody>
          <a:bodyPr/>
          <a:lstStyle/>
          <a:p>
            <a:pPr/>
            <a:r>
              <a:t>KUBERNETES FAILURE PREDICTION</a:t>
            </a:r>
          </a:p>
        </p:txBody>
      </p:sp>
      <p:sp>
        <p:nvSpPr>
          <p:cNvPr id="138" name="Google Shape;102;p15"/>
          <p:cNvSpPr txBox="1"/>
          <p:nvPr>
            <p:ph type="subTitle" sz="quarter" idx="1"/>
          </p:nvPr>
        </p:nvSpPr>
        <p:spPr>
          <a:xfrm>
            <a:off x="1709529" y="3869633"/>
            <a:ext cx="8767862" cy="138816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</a:pPr>
            <a:r>
              <a:t>Phase 1 Report</a:t>
            </a:r>
          </a:p>
          <a:p>
            <a:pPr marL="0" indent="0"/>
          </a:p>
          <a:p>
            <a:pPr marL="0" indent="0"/>
            <a:r>
              <a:t>GW Devtrails Hackathon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66;p24"/>
          <p:cNvSpPr txBox="1"/>
          <p:nvPr>
            <p:ph type="title"/>
          </p:nvPr>
        </p:nvSpPr>
        <p:spPr>
          <a:xfrm>
            <a:off x="1142999" y="609598"/>
            <a:ext cx="9875523" cy="1356363"/>
          </a:xfrm>
          <a:prstGeom prst="rect">
            <a:avLst/>
          </a:prstGeom>
        </p:spPr>
        <p:txBody>
          <a:bodyPr/>
          <a:lstStyle/>
          <a:p>
            <a:pPr/>
            <a:r>
              <a:t>Model Deployment</a:t>
            </a:r>
          </a:p>
        </p:txBody>
      </p:sp>
      <p:sp>
        <p:nvSpPr>
          <p:cNvPr id="179" name="Google Shape;167;p24"/>
          <p:cNvSpPr txBox="1"/>
          <p:nvPr>
            <p:ph type="body" idx="1"/>
          </p:nvPr>
        </p:nvSpPr>
        <p:spPr>
          <a:xfrm>
            <a:off x="1142998" y="2057400"/>
            <a:ext cx="9872875" cy="4038600"/>
          </a:xfrm>
          <a:prstGeom prst="rect">
            <a:avLst/>
          </a:prstGeom>
        </p:spPr>
        <p:txBody>
          <a:bodyPr/>
          <a:lstStyle/>
          <a:p>
            <a:pPr marL="228600" indent="-182879">
              <a:spcBef>
                <a:spcPts val="0"/>
              </a:spcBef>
            </a:pPr>
            <a:r>
              <a:t>Trained models were saved as `.pkl` files for deployment.</a:t>
            </a:r>
          </a:p>
          <a:p>
            <a:pPr marL="228600" indent="-182879"/>
            <a:r>
              <a:t>Feature importance analysis was conducted using SHAP values.</a:t>
            </a:r>
          </a:p>
        </p:txBody>
      </p:sp>
      <p:pic>
        <p:nvPicPr>
          <p:cNvPr id="180" name="Google Shape;172;p25" descr="Google Shape;172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619" y="3284933"/>
            <a:ext cx="4789468" cy="2413793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 Values"/>
          <p:cNvSpPr txBox="1"/>
          <p:nvPr/>
        </p:nvSpPr>
        <p:spPr>
          <a:xfrm>
            <a:off x="5543918" y="6155035"/>
            <a:ext cx="1073684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SHAP Values</a:t>
            </a:r>
          </a:p>
        </p:txBody>
      </p:sp>
      <p:sp>
        <p:nvSpPr>
          <p:cNvPr id="182" name="Random Forest"/>
          <p:cNvSpPr txBox="1"/>
          <p:nvPr/>
        </p:nvSpPr>
        <p:spPr>
          <a:xfrm>
            <a:off x="743160" y="6155035"/>
            <a:ext cx="1238028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Random Forest</a:t>
            </a:r>
          </a:p>
        </p:txBody>
      </p:sp>
      <p:sp>
        <p:nvSpPr>
          <p:cNvPr id="183" name="XG Boost"/>
          <p:cNvSpPr txBox="1"/>
          <p:nvPr/>
        </p:nvSpPr>
        <p:spPr>
          <a:xfrm>
            <a:off x="10615544" y="6155035"/>
            <a:ext cx="773647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XG Boost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77;p26"/>
          <p:cNvSpPr txBox="1"/>
          <p:nvPr>
            <p:ph type="title"/>
          </p:nvPr>
        </p:nvSpPr>
        <p:spPr>
          <a:xfrm>
            <a:off x="1142999" y="609598"/>
            <a:ext cx="9875523" cy="1356363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86" name="Google Shape;178;p26"/>
          <p:cNvSpPr txBox="1"/>
          <p:nvPr>
            <p:ph type="body" idx="1"/>
          </p:nvPr>
        </p:nvSpPr>
        <p:spPr>
          <a:xfrm>
            <a:off x="1142998" y="2057400"/>
            <a:ext cx="9872875" cy="4038600"/>
          </a:xfrm>
          <a:prstGeom prst="rect">
            <a:avLst/>
          </a:prstGeom>
        </p:spPr>
        <p:txBody>
          <a:bodyPr/>
          <a:lstStyle/>
          <a:p>
            <a:pPr marL="228600" indent="-182879">
              <a:spcBef>
                <a:spcPts val="0"/>
              </a:spcBef>
            </a:pPr>
            <a:r>
              <a:t>We successfully developed an AI/ML model to predict Kubernetes failures.</a:t>
            </a:r>
          </a:p>
          <a:p>
            <a:pPr marL="228600" indent="-182879"/>
            <a:r>
              <a:t>Random Forest</a:t>
            </a:r>
            <a:r>
              <a:t> achieved 98.8% accuracy and generalizes well.</a:t>
            </a:r>
          </a:p>
          <a:p>
            <a:pPr marL="228600" indent="-182879"/>
            <a:r>
              <a:t>XGBoost</a:t>
            </a:r>
            <a:r>
              <a:t> provides a more aggressive failure prediction approach.</a:t>
            </a:r>
          </a:p>
          <a:p>
            <a:pPr marL="228600" indent="-182879"/>
            <a:r>
              <a:t>Next Steps: Deploy the model and integrate AI-driven alerts.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07;p16"/>
          <p:cNvSpPr txBox="1"/>
          <p:nvPr>
            <p:ph type="title"/>
          </p:nvPr>
        </p:nvSpPr>
        <p:spPr>
          <a:xfrm>
            <a:off x="1142999" y="609598"/>
            <a:ext cx="9875523" cy="1356363"/>
          </a:xfrm>
          <a:prstGeom prst="rect">
            <a:avLst/>
          </a:prstGeom>
        </p:spPr>
        <p:txBody>
          <a:bodyPr/>
          <a:lstStyle/>
          <a:p>
            <a:pPr/>
            <a:r>
              <a:t>Team Members</a:t>
            </a:r>
          </a:p>
        </p:txBody>
      </p:sp>
      <p:pic>
        <p:nvPicPr>
          <p:cNvPr id="141" name="Google Shape;108;p16" descr="Google Shape;108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8823" y="2158999"/>
            <a:ext cx="1776278" cy="2254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Google Shape;109;p16" descr="Google Shape;109;p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8101" y="2186606"/>
            <a:ext cx="1701422" cy="2254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Google Shape;110;p16" descr="Google Shape;110;p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82525" y="2186600"/>
            <a:ext cx="1701427" cy="2245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Google Shape;111;p16" descr="Google Shape;111;p16"/>
          <p:cNvPicPr>
            <a:picLocks noChangeAspect="1"/>
          </p:cNvPicPr>
          <p:nvPr/>
        </p:nvPicPr>
        <p:blipFill>
          <a:blip r:embed="rId5">
            <a:extLst/>
          </a:blip>
          <a:srcRect l="3543" t="0" r="15928" b="0"/>
          <a:stretch>
            <a:fillRect/>
          </a:stretch>
        </p:blipFill>
        <p:spPr>
          <a:xfrm>
            <a:off x="7059075" y="2250505"/>
            <a:ext cx="1701427" cy="216280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Google Shape;112;p16"/>
          <p:cNvSpPr txBox="1"/>
          <p:nvPr/>
        </p:nvSpPr>
        <p:spPr>
          <a:xfrm>
            <a:off x="3169161" y="4647936"/>
            <a:ext cx="1959301" cy="58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Prachi Singhal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ps7514@srmist.edu.in</a:t>
            </a:r>
          </a:p>
        </p:txBody>
      </p:sp>
      <p:sp>
        <p:nvSpPr>
          <p:cNvPr id="146" name="Google Shape;113;p16"/>
          <p:cNvSpPr txBox="1"/>
          <p:nvPr/>
        </p:nvSpPr>
        <p:spPr>
          <a:xfrm>
            <a:off x="7059075" y="4622000"/>
            <a:ext cx="2054702" cy="786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Abhimanyu Singh Mandlawat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am2886@srmist.edu.in</a:t>
            </a:r>
          </a:p>
        </p:txBody>
      </p:sp>
      <p:sp>
        <p:nvSpPr>
          <p:cNvPr id="147" name="Google Shape;114;p16"/>
          <p:cNvSpPr txBox="1"/>
          <p:nvPr/>
        </p:nvSpPr>
        <p:spPr>
          <a:xfrm>
            <a:off x="5182601" y="4652650"/>
            <a:ext cx="1959302" cy="58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Tanvi Goel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tg2284@srmist.edu.in</a:t>
            </a:r>
          </a:p>
        </p:txBody>
      </p:sp>
      <p:sp>
        <p:nvSpPr>
          <p:cNvPr id="148" name="Google Shape;115;p16"/>
          <p:cNvSpPr txBox="1"/>
          <p:nvPr/>
        </p:nvSpPr>
        <p:spPr>
          <a:xfrm>
            <a:off x="1247313" y="4647937"/>
            <a:ext cx="1959301" cy="58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Sunny sz8158@srmist.edu.in</a:t>
            </a:r>
          </a:p>
        </p:txBody>
      </p:sp>
      <p:pic>
        <p:nvPicPr>
          <p:cNvPr id="149" name="Google Shape;116;p16" descr="Google Shape;116;p1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43479" y="2238296"/>
            <a:ext cx="1701302" cy="2187387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Google Shape;117;p16"/>
          <p:cNvSpPr txBox="1"/>
          <p:nvPr/>
        </p:nvSpPr>
        <p:spPr>
          <a:xfrm>
            <a:off x="8962004" y="4622000"/>
            <a:ext cx="1959302" cy="58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Vineet Banashankari 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vb3306@srmist.edu.in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22;p17"/>
          <p:cNvSpPr txBox="1"/>
          <p:nvPr>
            <p:ph type="title"/>
          </p:nvPr>
        </p:nvSpPr>
        <p:spPr>
          <a:xfrm>
            <a:off x="1142999" y="609598"/>
            <a:ext cx="9875523" cy="1356363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53" name="Google Shape;123;p17"/>
          <p:cNvSpPr txBox="1"/>
          <p:nvPr>
            <p:ph type="body" idx="1"/>
          </p:nvPr>
        </p:nvSpPr>
        <p:spPr>
          <a:xfrm>
            <a:off x="1142998" y="2057400"/>
            <a:ext cx="9872875" cy="4038600"/>
          </a:xfrm>
          <a:prstGeom prst="rect">
            <a:avLst/>
          </a:prstGeom>
        </p:spPr>
        <p:txBody>
          <a:bodyPr/>
          <a:lstStyle/>
          <a:p>
            <a:pPr marL="228600" indent="-182879">
              <a:spcBef>
                <a:spcPts val="0"/>
              </a:spcBef>
            </a:pPr>
            <a:r>
              <a:t>Kubernetes clusters experience failures due to:</a:t>
            </a:r>
          </a:p>
          <a:p>
            <a:pPr marL="228600" indent="-182879"/>
            <a:r>
              <a:t>- Pod crashes</a:t>
            </a:r>
          </a:p>
          <a:p>
            <a:pPr marL="228600" indent="-182879"/>
            <a:r>
              <a:t>- Resource exhaustion (CPU, Memory, Disk)</a:t>
            </a:r>
          </a:p>
          <a:p>
            <a:pPr marL="228600" indent="-182879"/>
            <a:r>
              <a:t>- Network bottlenecks</a:t>
            </a:r>
          </a:p>
          <a:p>
            <a:pPr marL="228600" indent="-182879"/>
            <a:r>
              <a:t>Our goal: Build an AI/ML model to predict failures before they happen.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28;p18"/>
          <p:cNvSpPr txBox="1"/>
          <p:nvPr>
            <p:ph type="title"/>
          </p:nvPr>
        </p:nvSpPr>
        <p:spPr>
          <a:xfrm>
            <a:off x="1142999" y="609598"/>
            <a:ext cx="9875523" cy="1356363"/>
          </a:xfrm>
          <a:prstGeom prst="rect">
            <a:avLst/>
          </a:prstGeom>
        </p:spPr>
        <p:txBody>
          <a:bodyPr/>
          <a:lstStyle/>
          <a:p>
            <a:pPr/>
            <a:r>
              <a:t>Dataset Overview</a:t>
            </a:r>
          </a:p>
        </p:txBody>
      </p:sp>
      <p:sp>
        <p:nvSpPr>
          <p:cNvPr id="156" name="Google Shape;129;p18"/>
          <p:cNvSpPr txBox="1"/>
          <p:nvPr>
            <p:ph type="body" idx="1"/>
          </p:nvPr>
        </p:nvSpPr>
        <p:spPr>
          <a:xfrm>
            <a:off x="1142998" y="2057400"/>
            <a:ext cx="9872875" cy="4038600"/>
          </a:xfrm>
          <a:prstGeom prst="rect">
            <a:avLst/>
          </a:prstGeom>
        </p:spPr>
        <p:txBody>
          <a:bodyPr/>
          <a:lstStyle/>
          <a:p>
            <a:pPr marL="228600" indent="-182879">
              <a:spcBef>
                <a:spcPts val="0"/>
              </a:spcBef>
            </a:pPr>
            <a:r>
              <a:t>Dataset contains  100,000 records of Kubernetes system metrics.</a:t>
            </a:r>
          </a:p>
          <a:p>
            <a:pPr marL="228600" indent="-182879"/>
            <a:r>
              <a:t>Main features include:</a:t>
            </a:r>
          </a:p>
          <a:p>
            <a:pPr marL="228600" indent="-182879"/>
            <a:r>
              <a:t>- CPU Usage (%)</a:t>
            </a:r>
          </a:p>
          <a:p>
            <a:pPr marL="228600" indent="-182879"/>
            <a:r>
              <a:t>- Memory Usage (%)</a:t>
            </a:r>
          </a:p>
          <a:p>
            <a:pPr marL="228600" indent="-182879"/>
            <a:r>
              <a:t>- Disk Usage (%)</a:t>
            </a:r>
          </a:p>
          <a:p>
            <a:pPr marL="228600" indent="-182879"/>
            <a:r>
              <a:t>- Network I/O (MB/s)</a:t>
            </a:r>
          </a:p>
          <a:p>
            <a:pPr marL="228600" indent="-182879"/>
            <a:r>
              <a:t>- Error Logs Count</a:t>
            </a:r>
          </a:p>
          <a:p>
            <a:pPr marL="228600" indent="-182879"/>
            <a:r>
              <a:t>- Pod Status (Categorical)</a:t>
            </a:r>
          </a:p>
        </p:txBody>
      </p:sp>
      <p:sp>
        <p:nvSpPr>
          <p:cNvPr id="157" name="View Dataset"/>
          <p:cNvSpPr txBox="1"/>
          <p:nvPr/>
        </p:nvSpPr>
        <p:spPr>
          <a:xfrm>
            <a:off x="1394841" y="6187438"/>
            <a:ext cx="1504578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Arial"/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F59E00"/>
                </a:solidFill>
                <a:uFill>
                  <a:solidFill>
                    <a:srgbClr val="F59E00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View Dataset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34;p19"/>
          <p:cNvSpPr txBox="1"/>
          <p:nvPr>
            <p:ph type="title"/>
          </p:nvPr>
        </p:nvSpPr>
        <p:spPr>
          <a:xfrm>
            <a:off x="1142999" y="609598"/>
            <a:ext cx="9875523" cy="1356363"/>
          </a:xfrm>
          <a:prstGeom prst="rect">
            <a:avLst/>
          </a:prstGeom>
        </p:spPr>
        <p:txBody>
          <a:bodyPr/>
          <a:lstStyle/>
          <a:p>
            <a:pPr/>
            <a:r>
              <a:t>Data Preprocessing</a:t>
            </a:r>
          </a:p>
        </p:txBody>
      </p:sp>
      <p:graphicFrame>
        <p:nvGraphicFramePr>
          <p:cNvPr id="160" name="Google Shape;135;p19"/>
          <p:cNvGraphicFramePr/>
          <p:nvPr/>
        </p:nvGraphicFramePr>
        <p:xfrm>
          <a:off x="1143000" y="1888713"/>
          <a:ext cx="9888220" cy="434912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4937760"/>
                <a:gridCol w="4937760"/>
              </a:tblGrid>
              <a:tr h="724403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Step</a:t>
                      </a:r>
                    </a:p>
                  </a:txBody>
                  <a:tcPr marL="45725" marR="45725" marT="45725" marB="45725" anchor="t" anchorCtr="0" horzOverflow="overflow"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Description</a:t>
                      </a:r>
                    </a:p>
                  </a:txBody>
                  <a:tcPr marL="45725" marR="45725" marT="45725" marB="45725" anchor="t" anchorCtr="0" horzOverflow="overflow">
                    <a:solidFill>
                      <a:srgbClr val="C8C8C8"/>
                    </a:solidFill>
                  </a:tcPr>
                </a:tc>
              </a:tr>
              <a:tr h="91658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Dropped Timestamp</a:t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Removed unnecessary time column</a:t>
                      </a:r>
                    </a:p>
                  </a:txBody>
                  <a:tcPr marL="45725" marR="45725" marT="45725" marB="45725" anchor="t" anchorCtr="0" horzOverflow="overflow"/>
                </a:tc>
              </a:tr>
              <a:tr h="89847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Encoded Pod Status</a:t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Converted categorical data to numerical</a:t>
                      </a:r>
                    </a:p>
                  </a:txBody>
                  <a:tcPr marL="45725" marR="45725" marT="45725" marB="45725" anchor="t" anchorCtr="0" horzOverflow="overflow"/>
                </a:tc>
              </a:tr>
              <a:tr h="89847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Standardized Data</a:t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Normalized CPU, Memory, and Disk usage</a:t>
                      </a:r>
                    </a:p>
                  </a:txBody>
                  <a:tcPr marL="45725" marR="45725" marT="45725" marB="45725" anchor="t" anchorCtr="0" horzOverflow="overflow"/>
                </a:tc>
              </a:tr>
              <a:tr h="89847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Balanced Data</a:t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Applied SMOTE to handle class imbalance</a:t>
                      </a:r>
                    </a:p>
                  </a:txBody>
                  <a:tcPr marL="45725" marR="45725" marT="45725" marB="45725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41;p20"/>
          <p:cNvSpPr txBox="1"/>
          <p:nvPr>
            <p:ph type="title"/>
          </p:nvPr>
        </p:nvSpPr>
        <p:spPr>
          <a:xfrm>
            <a:off x="1142999" y="609598"/>
            <a:ext cx="9875523" cy="1356363"/>
          </a:xfrm>
          <a:prstGeom prst="rect">
            <a:avLst/>
          </a:prstGeom>
        </p:spPr>
        <p:txBody>
          <a:bodyPr/>
          <a:lstStyle/>
          <a:p>
            <a:pPr/>
            <a:r>
              <a:t>Model Development</a:t>
            </a:r>
          </a:p>
        </p:txBody>
      </p:sp>
      <p:sp>
        <p:nvSpPr>
          <p:cNvPr id="163" name="Google Shape;142;p20"/>
          <p:cNvSpPr txBox="1"/>
          <p:nvPr>
            <p:ph type="body" sz="half" idx="1"/>
          </p:nvPr>
        </p:nvSpPr>
        <p:spPr>
          <a:xfrm>
            <a:off x="1142999" y="2057400"/>
            <a:ext cx="5129984" cy="4038600"/>
          </a:xfrm>
          <a:prstGeom prst="rect">
            <a:avLst/>
          </a:prstGeom>
        </p:spPr>
        <p:txBody>
          <a:bodyPr/>
          <a:lstStyle/>
          <a:p>
            <a:pPr marL="228600" indent="-182879">
              <a:spcBef>
                <a:spcPts val="0"/>
              </a:spcBef>
            </a:pPr>
            <a:r>
              <a:t>We trained two models:</a:t>
            </a:r>
          </a:p>
          <a:p>
            <a:pPr marL="228600" indent="-182879"/>
            <a:r>
              <a:t>1. Random Forest Classifier - Tuned with RandomizedSearchCV, achieved 99.95% accuracy.</a:t>
            </a:r>
          </a:p>
          <a:p>
            <a:pPr marL="228600" indent="-182879"/>
            <a:r>
              <a:t>2. XGBoost Classifier- Trained on balanced data, achieved 99.75% accuracy.</a:t>
            </a:r>
          </a:p>
        </p:txBody>
      </p:sp>
      <p:pic>
        <p:nvPicPr>
          <p:cNvPr id="164" name="Google Shape;136;p19" descr="Google Shape;136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6404" y="1770068"/>
            <a:ext cx="4674463" cy="3700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48;p21"/>
          <p:cNvSpPr txBox="1"/>
          <p:nvPr>
            <p:ph type="title"/>
          </p:nvPr>
        </p:nvSpPr>
        <p:spPr>
          <a:xfrm>
            <a:off x="5361393" y="2200364"/>
            <a:ext cx="1469214" cy="1356363"/>
          </a:xfrm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 Vs </a:t>
            </a:r>
          </a:p>
        </p:txBody>
      </p:sp>
      <p:pic>
        <p:nvPicPr>
          <p:cNvPr id="167" name="Google Shape;150;p21" descr="Google Shape;150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508" y="1413817"/>
            <a:ext cx="3492293" cy="2929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Google Shape;143;p20" descr="Google Shape;143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41317" y="3595310"/>
            <a:ext cx="3492293" cy="2929458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XG Boost"/>
          <p:cNvSpPr txBox="1"/>
          <p:nvPr/>
        </p:nvSpPr>
        <p:spPr>
          <a:xfrm>
            <a:off x="435069" y="484485"/>
            <a:ext cx="30765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ct val="90000"/>
              </a:lnSpc>
              <a:defRPr b="1" sz="44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XG Boost  </a:t>
            </a:r>
          </a:p>
        </p:txBody>
      </p:sp>
      <p:sp>
        <p:nvSpPr>
          <p:cNvPr id="170" name="Random Forest"/>
          <p:cNvSpPr txBox="1"/>
          <p:nvPr/>
        </p:nvSpPr>
        <p:spPr>
          <a:xfrm>
            <a:off x="7489261" y="2832082"/>
            <a:ext cx="43769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ct val="90000"/>
              </a:lnSpc>
              <a:defRPr b="1" sz="44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Random Forest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2"/>
      <p:bldP build="whole" bldLvl="1" animBg="1" rev="0" advAuto="0" spid="169" grpId="1"/>
      <p:bldP build="whole" bldLvl="1" animBg="1" rev="0" advAuto="0" spid="166" grpId="3"/>
      <p:bldP build="whole" bldLvl="1" animBg="1" rev="0" advAuto="0" spid="170" grpId="4"/>
      <p:bldP build="whole" bldLvl="1" animBg="1" rev="0" advAuto="0" spid="168" grpId="5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48;p21"/>
          <p:cNvSpPr txBox="1"/>
          <p:nvPr>
            <p:ph type="title"/>
          </p:nvPr>
        </p:nvSpPr>
        <p:spPr>
          <a:xfrm>
            <a:off x="1142999" y="609598"/>
            <a:ext cx="9875523" cy="1356363"/>
          </a:xfrm>
          <a:prstGeom prst="rect">
            <a:avLst/>
          </a:prstGeom>
        </p:spPr>
        <p:txBody>
          <a:bodyPr/>
          <a:lstStyle/>
          <a:p>
            <a:pPr/>
            <a:r>
              <a:t>Model Evaluation</a:t>
            </a:r>
          </a:p>
        </p:txBody>
      </p:sp>
      <p:graphicFrame>
        <p:nvGraphicFramePr>
          <p:cNvPr id="173" name="Google Shape;149;p21"/>
          <p:cNvGraphicFramePr/>
          <p:nvPr/>
        </p:nvGraphicFramePr>
        <p:xfrm>
          <a:off x="593634" y="2158987"/>
          <a:ext cx="6350003" cy="254002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270000"/>
                <a:gridCol w="1270000"/>
                <a:gridCol w="1270000"/>
                <a:gridCol w="1270000"/>
                <a:gridCol w="1270000"/>
              </a:tblGrid>
              <a:tr h="846674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Model</a:t>
                      </a:r>
                    </a:p>
                  </a:txBody>
                  <a:tcPr marL="45725" marR="45725" marT="45725" marB="45725" anchor="t" anchorCtr="0" horzOverflow="overflow"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Accuracy</a:t>
                      </a:r>
                    </a:p>
                  </a:txBody>
                  <a:tcPr marL="45725" marR="45725" marT="45725" marB="45725" anchor="t" anchorCtr="0" horzOverflow="overflow"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Precision</a:t>
                      </a:r>
                    </a:p>
                  </a:txBody>
                  <a:tcPr marL="45725" marR="45725" marT="45725" marB="45725" anchor="t" anchorCtr="0" horzOverflow="overflow"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Recall</a:t>
                      </a:r>
                    </a:p>
                  </a:txBody>
                  <a:tcPr marL="45725" marR="45725" marT="45725" marB="45725" anchor="t" anchorCtr="0" horzOverflow="overflow"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F1-Score</a:t>
                      </a:r>
                    </a:p>
                  </a:txBody>
                  <a:tcPr marL="45725" marR="45725" marT="45725" marB="45725" anchor="t" anchorCtr="0" horzOverflow="overflow">
                    <a:solidFill>
                      <a:srgbClr val="C8C8C8"/>
                    </a:solidFill>
                  </a:tcPr>
                </a:tc>
              </a:tr>
              <a:tr h="84667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Random Forest</a:t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99.95%</a:t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1.00</a:t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1.00</a:t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1.00</a:t>
                      </a:r>
                    </a:p>
                  </a:txBody>
                  <a:tcPr marL="45725" marR="45725" marT="45725" marB="45725" anchor="t" anchorCtr="0" horzOverflow="overflow"/>
                </a:tc>
              </a:tr>
              <a:tr h="84667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XGBoost</a:t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99.75%</a:t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1.00</a:t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1.00</a:t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1.00</a:t>
                      </a:r>
                    </a:p>
                  </a:txBody>
                  <a:tcPr marL="45725" marR="45725" marT="45725" marB="45725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60;p23"/>
          <p:cNvSpPr txBox="1"/>
          <p:nvPr>
            <p:ph type="title"/>
          </p:nvPr>
        </p:nvSpPr>
        <p:spPr>
          <a:xfrm>
            <a:off x="1142999" y="609598"/>
            <a:ext cx="9875523" cy="1356363"/>
          </a:xfrm>
          <a:prstGeom prst="rect">
            <a:avLst/>
          </a:prstGeom>
        </p:spPr>
        <p:txBody>
          <a:bodyPr/>
          <a:lstStyle/>
          <a:p>
            <a:pPr/>
            <a:r>
              <a:t>Testing on New Data (2,000 records)</a:t>
            </a:r>
          </a:p>
        </p:txBody>
      </p:sp>
      <p:graphicFrame>
        <p:nvGraphicFramePr>
          <p:cNvPr id="176" name="Google Shape;161;p23"/>
          <p:cNvGraphicFramePr/>
          <p:nvPr/>
        </p:nvGraphicFramePr>
        <p:xfrm>
          <a:off x="644830" y="2158999"/>
          <a:ext cx="6350002" cy="254002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270000"/>
                <a:gridCol w="1270000"/>
                <a:gridCol w="1270000"/>
                <a:gridCol w="1270000"/>
                <a:gridCol w="1270000"/>
              </a:tblGrid>
              <a:tr h="846674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Model</a:t>
                      </a:r>
                    </a:p>
                  </a:txBody>
                  <a:tcPr marL="45725" marR="45725" marT="45725" marB="45725" anchor="t" anchorCtr="0" horzOverflow="overflow"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Accuracy</a:t>
                      </a:r>
                    </a:p>
                  </a:txBody>
                  <a:tcPr marL="45725" marR="45725" marT="45725" marB="45725" anchor="t" anchorCtr="0" horzOverflow="overflow"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Precision</a:t>
                      </a:r>
                    </a:p>
                  </a:txBody>
                  <a:tcPr marL="45725" marR="45725" marT="45725" marB="45725" anchor="t" anchorCtr="0" horzOverflow="overflow"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Recall</a:t>
                      </a:r>
                    </a:p>
                  </a:txBody>
                  <a:tcPr marL="45725" marR="45725" marT="45725" marB="45725" anchor="t" anchorCtr="0" horzOverflow="overflow"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F1-Score</a:t>
                      </a:r>
                    </a:p>
                  </a:txBody>
                  <a:tcPr marL="45725" marR="45725" marT="45725" marB="45725" anchor="t" anchorCtr="0" horzOverflow="overflow">
                    <a:solidFill>
                      <a:srgbClr val="C8C8C8"/>
                    </a:solidFill>
                  </a:tcPr>
                </a:tc>
              </a:tr>
              <a:tr h="84667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Random Forest</a:t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98.80%</a:t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99%</a:t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99%</a:t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99%</a:t>
                      </a:r>
                    </a:p>
                  </a:txBody>
                  <a:tcPr marL="45725" marR="45725" marT="45725" marB="45725" anchor="t" anchorCtr="0" horzOverflow="overflow"/>
                </a:tc>
              </a:tr>
              <a:tr h="84667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XGBoost</a:t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93.30%</a:t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94%</a:t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93%</a:t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Arial"/>
                        </a:rPr>
                        <a:t>93%</a:t>
                      </a:r>
                    </a:p>
                  </a:txBody>
                  <a:tcPr marL="45725" marR="45725" marT="45725" marB="45725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0000FF"/>
      </a:hlink>
      <a:folHlink>
        <a:srgbClr val="FF00FF"/>
      </a:folHlink>
    </a:clrScheme>
    <a:fontScheme name="Basi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Bas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0000FF"/>
      </a:hlink>
      <a:folHlink>
        <a:srgbClr val="FF00FF"/>
      </a:folHlink>
    </a:clrScheme>
    <a:fontScheme name="Basi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Bas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